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1580" r:id="rId2"/>
    <p:sldId id="1792" r:id="rId3"/>
    <p:sldId id="1796" r:id="rId4"/>
    <p:sldId id="1799" r:id="rId5"/>
    <p:sldId id="1810" r:id="rId6"/>
    <p:sldId id="1793" r:id="rId7"/>
    <p:sldId id="1809" r:id="rId8"/>
    <p:sldId id="1784" r:id="rId9"/>
    <p:sldId id="1785" r:id="rId10"/>
    <p:sldId id="1786" r:id="rId11"/>
    <p:sldId id="1787" r:id="rId12"/>
    <p:sldId id="1807" r:id="rId13"/>
    <p:sldId id="1806" r:id="rId14"/>
    <p:sldId id="1800" r:id="rId15"/>
    <p:sldId id="1808" r:id="rId16"/>
    <p:sldId id="1801" r:id="rId17"/>
    <p:sldId id="1802" r:id="rId18"/>
    <p:sldId id="1803" r:id="rId19"/>
    <p:sldId id="1805" r:id="rId20"/>
    <p:sldId id="1789" r:id="rId21"/>
    <p:sldId id="1791" r:id="rId22"/>
    <p:sldId id="1811" r:id="rId2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94"/>
    <p:restoredTop sz="94631"/>
  </p:normalViewPr>
  <p:slideViewPr>
    <p:cSldViewPr snapToGrid="0" snapToObjects="1">
      <p:cViewPr varScale="1">
        <p:scale>
          <a:sx n="153" d="100"/>
          <a:sy n="153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31.10.2025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31.10.2025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data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implementation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DE825A59-8DC6-3D9F-3A03-1C7BF379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210995"/>
            <a:ext cx="5822620" cy="4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New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table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creation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083665" y="231140"/>
            <a:ext cx="4491989" cy="48323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900">
                <a:solidFill>
                  <a:schemeClr val="tx1"/>
                </a:solidFill>
              </a:rPr>
              <a:t>CREATE OR REPLACE TABLE iowa.training_data AS (</a:t>
            </a:r>
          </a:p>
          <a:p>
            <a:r>
              <a:rPr lang="pl-PL" sz="900">
                <a:solidFill>
                  <a:schemeClr val="tx1"/>
                </a:solidFill>
              </a:rPr>
              <a:t>    WITH topsellingitems AS(</a:t>
            </a:r>
          </a:p>
          <a:p>
            <a:r>
              <a:rPr lang="pl-PL" sz="900">
                <a:solidFill>
                  <a:schemeClr val="tx1"/>
                </a:solidFill>
              </a:rPr>
              <a:t>     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item_description,</a:t>
            </a:r>
          </a:p>
          <a:p>
            <a:r>
              <a:rPr lang="pl-PL" sz="900">
                <a:solidFill>
                  <a:schemeClr val="tx1"/>
                </a:solidFill>
              </a:rPr>
              <a:t>            count(item_description) cnt_transactions</a:t>
            </a:r>
          </a:p>
          <a:p>
            <a:r>
              <a:rPr lang="pl-PL" sz="900">
                <a:solidFill>
                  <a:schemeClr val="tx1"/>
                </a:solidFill>
              </a:rPr>
              <a:t>    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    GROUP BY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</a:t>
            </a:r>
          </a:p>
          <a:p>
            <a:r>
              <a:rPr lang="pl-PL" sz="900">
                <a:solidFill>
                  <a:schemeClr val="tx1"/>
                </a:solidFill>
              </a:rPr>
              <a:t>        ORDER BY cnt_transactions DESC</a:t>
            </a:r>
          </a:p>
          <a:p>
            <a:r>
              <a:rPr lang="pl-PL" sz="900">
                <a:solidFill>
                  <a:schemeClr val="tx1"/>
                </a:solidFill>
              </a:rPr>
              <a:t>        LIMIT 5 #Top N</a:t>
            </a:r>
          </a:p>
          <a:p>
            <a:r>
              <a:rPr lang="pl-PL" sz="900">
                <a:solidFill>
                  <a:schemeClr val="tx1"/>
                </a:solidFill>
              </a:rPr>
              <a:t>    )</a:t>
            </a:r>
          </a:p>
          <a:p>
            <a:r>
              <a:rPr lang="pl-PL" sz="900">
                <a:solidFill>
                  <a:schemeClr val="tx1"/>
                </a:solidFill>
              </a:rPr>
              <a:t>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    item_description AS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    SUM(bottles_sold) AS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GROUP BY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 item_name</a:t>
            </a:r>
          </a:p>
          <a:p>
            <a:r>
              <a:rPr lang="pl-PL" sz="900">
                <a:solidFill>
                  <a:schemeClr val="tx1"/>
                </a:solidFill>
              </a:rPr>
              <a:t>    HAVING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 BETWEEN '2023-01-01' AND '2024-03-29'</a:t>
            </a:r>
          </a:p>
          <a:p>
            <a:r>
              <a:rPr lang="pl-PL" sz="900">
                <a:solidFill>
                  <a:schemeClr val="tx1"/>
                </a:solidFill>
              </a:rPr>
              <a:t>        AND item_description IN (SELECT item_description FROM topsellingitems)</a:t>
            </a:r>
          </a:p>
          <a:p>
            <a:r>
              <a:rPr lang="pl-PL" sz="900">
                <a:solidFill>
                  <a:schemeClr val="tx1"/>
                </a:solidFill>
              </a:rPr>
              <a:t>    );</a:t>
            </a:r>
          </a:p>
          <a:p>
            <a:endParaRPr lang="pl-PL" sz="900">
              <a:solidFill>
                <a:schemeClr val="tx1"/>
              </a:solidFill>
            </a:endParaRPr>
          </a:p>
          <a:p>
            <a:r>
              <a:rPr lang="pl-PL" sz="900">
                <a:solidFill>
                  <a:schemeClr val="tx1"/>
                </a:solidFill>
              </a:rPr>
              <a:t>SELECT </a:t>
            </a:r>
          </a:p>
          <a:p>
            <a:r>
              <a:rPr lang="pl-PL" sz="900">
                <a:solidFill>
                  <a:schemeClr val="tx1"/>
                </a:solidFill>
              </a:rPr>
              <a:t>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FROM </a:t>
            </a:r>
          </a:p>
          <a:p>
            <a:r>
              <a:rPr lang="pl-PL" sz="900">
                <a:solidFill>
                  <a:schemeClr val="tx1"/>
                </a:solidFill>
              </a:rPr>
              <a:t>    iowa.training_data </a:t>
            </a:r>
          </a:p>
          <a:p>
            <a:r>
              <a:rPr lang="pl-PL" sz="900">
                <a:solidFill>
                  <a:schemeClr val="tx1"/>
                </a:solidFill>
              </a:rPr>
              <a:t>ORDER BY item_name, date</a:t>
            </a:r>
          </a:p>
          <a:p>
            <a:r>
              <a:rPr lang="pl-PL" sz="900">
                <a:solidFill>
                  <a:schemeClr val="tx1"/>
                </a:solidFill>
              </a:rPr>
              <a:t>LIMIT 10</a:t>
            </a:r>
          </a:p>
        </p:txBody>
      </p:sp>
    </p:spTree>
    <p:extLst>
      <p:ext uri="{BB962C8B-B14F-4D97-AF65-F5344CB8AC3E}">
        <p14:creationId xmlns:p14="http://schemas.microsoft.com/office/powerpoint/2010/main" val="279463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184F986-9108-54D4-2A38-D8DF61C4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00" y="0"/>
            <a:ext cx="697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E17E902-055F-7CDB-CD72-B71669A2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34"/>
            <a:ext cx="7772400" cy="48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0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Map {Shuffle} Reduce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26EAC1B-E021-8EB2-B363-C0720B2B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7" y="845983"/>
            <a:ext cx="5328683" cy="34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CC6654-1CAD-104C-D6E5-9AAEE450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0888"/>
            <a:ext cx="7772400" cy="4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8D5679-78EE-FE5B-A4A3-0BFAC5CB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25" y="0"/>
            <a:ext cx="5235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DE30E3A-470A-B5BF-3910-D4029CCE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66" y="0"/>
            <a:ext cx="6275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C6FF4A-2AEE-5D6D-7654-6664E69E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9" y="0"/>
            <a:ext cx="612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367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45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Pipelines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Pipelines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1D23C91-48DB-12BE-8C53-FA073C4E121B}"/>
              </a:ext>
            </a:extLst>
          </p:cNvPr>
          <p:cNvGrpSpPr/>
          <p:nvPr/>
        </p:nvGrpSpPr>
        <p:grpSpPr>
          <a:xfrm>
            <a:off x="3393969" y="1336010"/>
            <a:ext cx="5750031" cy="2247960"/>
            <a:chOff x="3076879" y="1018920"/>
            <a:chExt cx="5750031" cy="2247960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4BC2450D-5E97-0EDC-C0BA-518B96B807F8}"/>
                </a:ext>
              </a:extLst>
            </p:cNvPr>
            <p:cNvSpPr txBox="1"/>
            <p:nvPr/>
          </p:nvSpPr>
          <p:spPr>
            <a:xfrm>
              <a:off x="3076879" y="1018920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l-PL" sz="700" i="1" dirty="0" err="1"/>
                <a:t>Logs</a:t>
              </a:r>
              <a:r>
                <a:rPr lang="pl-PL" sz="700" i="1" dirty="0"/>
                <a:t>, </a:t>
              </a:r>
              <a:r>
                <a:rPr lang="pl-PL" sz="700" i="1" dirty="0" err="1"/>
                <a:t>events</a:t>
              </a:r>
              <a:r>
                <a:rPr lang="pl-PL" sz="700" i="1" dirty="0"/>
                <a:t>, </a:t>
              </a:r>
              <a:r>
                <a:rPr lang="pl-PL" sz="700" i="1" dirty="0" err="1"/>
                <a:t>queries</a:t>
              </a:r>
              <a:r>
                <a:rPr lang="pl-PL" sz="700" i="1" dirty="0"/>
                <a:t>, etc.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D2BAB16C-ABFC-B3F0-4176-EC36629DAB76}"/>
                </a:ext>
              </a:extLst>
            </p:cNvPr>
            <p:cNvSpPr txBox="1"/>
            <p:nvPr/>
          </p:nvSpPr>
          <p:spPr>
            <a:xfrm>
              <a:off x="3076879" y="2959103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>
                <a:defRPr sz="700" i="1"/>
              </a:lvl1pPr>
            </a:lstStyle>
            <a:p>
              <a:r>
                <a:rPr lang="pl-PL" dirty="0" err="1"/>
                <a:t>Logfiles</a:t>
              </a:r>
              <a:r>
                <a:rPr lang="pl-PL" dirty="0"/>
                <a:t>, </a:t>
              </a:r>
              <a:r>
                <a:rPr lang="pl-PL" dirty="0" err="1"/>
                <a:t>datasets</a:t>
              </a:r>
              <a:r>
                <a:rPr lang="pl-PL" dirty="0"/>
                <a:t>, data </a:t>
              </a:r>
              <a:r>
                <a:rPr lang="pl-PL" dirty="0" err="1"/>
                <a:t>bases</a:t>
              </a:r>
              <a:r>
                <a:rPr lang="pl-PL" dirty="0"/>
                <a:t>, etc.</a:t>
              </a:r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A5D7D935-5C42-7011-EBE6-D0EDAB8DD3A3}"/>
                </a:ext>
              </a:extLst>
            </p:cNvPr>
            <p:cNvSpPr txBox="1"/>
            <p:nvPr/>
          </p:nvSpPr>
          <p:spPr>
            <a:xfrm>
              <a:off x="4347022" y="1031430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Data </a:t>
              </a:r>
              <a:r>
                <a:rPr lang="pl-PL" sz="900" dirty="0" err="1"/>
                <a:t>queue</a:t>
              </a:r>
              <a:endParaRPr lang="pl-PL" sz="900" dirty="0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9D5B4D19-D3E4-F0C8-8F5E-5B05B9349EBC}"/>
                </a:ext>
              </a:extLst>
            </p:cNvPr>
            <p:cNvSpPr txBox="1"/>
            <p:nvPr/>
          </p:nvSpPr>
          <p:spPr>
            <a:xfrm>
              <a:off x="4347022" y="2993386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Storage</a:t>
              </a:r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98FCEF51-5273-EBD4-AF92-A234B4BDACAA}"/>
                </a:ext>
              </a:extLst>
            </p:cNvPr>
            <p:cNvSpPr txBox="1"/>
            <p:nvPr/>
          </p:nvSpPr>
          <p:spPr>
            <a:xfrm>
              <a:off x="5605551" y="1058033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stream</a:t>
              </a:r>
              <a:endParaRPr lang="pl-PL" sz="700" i="1" dirty="0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F988CA8E-772E-F907-010B-7A76990C1663}"/>
                </a:ext>
              </a:extLst>
            </p:cNvPr>
            <p:cNvSpPr txBox="1"/>
            <p:nvPr/>
          </p:nvSpPr>
          <p:spPr>
            <a:xfrm>
              <a:off x="5605551" y="3023539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batch</a:t>
              </a:r>
              <a:endParaRPr lang="pl-PL" sz="700" i="1" dirty="0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70030BB-2B44-CC16-20D3-C70D106554B9}"/>
                </a:ext>
              </a:extLst>
            </p:cNvPr>
            <p:cNvSpPr txBox="1"/>
            <p:nvPr/>
          </p:nvSpPr>
          <p:spPr>
            <a:xfrm>
              <a:off x="6400153" y="1039898"/>
              <a:ext cx="1084007" cy="2308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err="1">
                  <a:solidFill>
                    <a:schemeClr val="bg1"/>
                  </a:solidFill>
                </a:rPr>
                <a:t>Stream</a:t>
              </a:r>
              <a:r>
                <a:rPr lang="pl-PL" sz="900" dirty="0">
                  <a:solidFill>
                    <a:schemeClr val="bg1"/>
                  </a:solidFill>
                </a:rPr>
                <a:t> </a:t>
              </a:r>
              <a:r>
                <a:rPr lang="pl-PL" sz="900" dirty="0" err="1">
                  <a:solidFill>
                    <a:schemeClr val="bg1"/>
                  </a:solidFill>
                </a:rPr>
                <a:t>processing</a:t>
              </a:r>
              <a:endParaRPr lang="pl-PL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EB7EDC86-53C9-0652-B6D8-8C5D6E49EE0A}"/>
                </a:ext>
              </a:extLst>
            </p:cNvPr>
            <p:cNvSpPr txBox="1"/>
            <p:nvPr/>
          </p:nvSpPr>
          <p:spPr>
            <a:xfrm>
              <a:off x="6399815" y="2997981"/>
              <a:ext cx="1084007" cy="2308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algn="ctr"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pl-PL" dirty="0" err="1"/>
                <a:t>Batch</a:t>
              </a:r>
              <a:r>
                <a:rPr lang="pl-PL" dirty="0"/>
                <a:t> </a:t>
              </a:r>
              <a:r>
                <a:rPr lang="pl-PL" dirty="0" err="1"/>
                <a:t>processing</a:t>
              </a:r>
              <a:endParaRPr lang="pl-PL" dirty="0"/>
            </a:p>
          </p:txBody>
        </p:sp>
        <p:cxnSp>
          <p:nvCxnSpPr>
            <p:cNvPr id="15" name="Łącznik prosty ze strzałką 14">
              <a:extLst>
                <a:ext uri="{FF2B5EF4-FFF2-40B4-BE49-F238E27FC236}">
                  <a16:creationId xmlns:a16="http://schemas.microsoft.com/office/drawing/2014/main" id="{9ACA4D1E-AB77-3C7E-C60E-2A9D17737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886" y="1163450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>
              <a:extLst>
                <a:ext uri="{FF2B5EF4-FFF2-40B4-BE49-F238E27FC236}">
                  <a16:creationId xmlns:a16="http://schemas.microsoft.com/office/drawing/2014/main" id="{0BA8977F-9585-28B3-132B-60D160A93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367" y="1158825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ze strzałką 19">
              <a:extLst>
                <a:ext uri="{FF2B5EF4-FFF2-40B4-BE49-F238E27FC236}">
                  <a16:creationId xmlns:a16="http://schemas.microsoft.com/office/drawing/2014/main" id="{52A6F82C-C0A0-E9F3-42AE-1974181FF15F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191864" y="1155314"/>
              <a:ext cx="208289" cy="274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ze strzałką 22">
              <a:extLst>
                <a:ext uri="{FF2B5EF4-FFF2-40B4-BE49-F238E27FC236}">
                  <a16:creationId xmlns:a16="http://schemas.microsoft.com/office/drawing/2014/main" id="{17AD7AA1-13B0-50BF-49E5-22A5E980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548" y="3120263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B4DFDE72-57EB-59BE-6F44-CA9870436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029" y="3115638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038B5CD1-100B-26B0-FAA6-FC090162A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526" y="3114873"/>
              <a:ext cx="208289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łamany 26">
              <a:extLst>
                <a:ext uri="{FF2B5EF4-FFF2-40B4-BE49-F238E27FC236}">
                  <a16:creationId xmlns:a16="http://schemas.microsoft.com/office/drawing/2014/main" id="{5F02B909-C125-6F4B-1AD6-68B539ACC6F7}"/>
                </a:ext>
              </a:extLst>
            </p:cNvPr>
            <p:cNvCxnSpPr>
              <a:cxnSpLocks/>
            </p:cNvCxnSpPr>
            <p:nvPr/>
          </p:nvCxnSpPr>
          <p:spPr>
            <a:xfrm>
              <a:off x="7483822" y="1158060"/>
              <a:ext cx="1343088" cy="906715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łamany 27">
              <a:extLst>
                <a:ext uri="{FF2B5EF4-FFF2-40B4-BE49-F238E27FC236}">
                  <a16:creationId xmlns:a16="http://schemas.microsoft.com/office/drawing/2014/main" id="{7EDF35F4-9388-5036-A1CD-F46D7441E81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483822" y="2337619"/>
              <a:ext cx="1343088" cy="775778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326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945466B-8805-767D-CBD5-5A6811C5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6" y="1244248"/>
            <a:ext cx="6179574" cy="2251616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FFA14B0D-5BF3-9B8F-32DE-269858647527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5E7380E3-2E8D-ABB3-29B1-28E7AFDA83EF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9AE89FB-F445-6F94-FDB9-F178429B51D0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88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497AE-D1FB-71A6-93BD-91744E14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0421FE35-F0E0-9B6F-607F-64CB81EA949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6772D36-8553-C79C-1DCC-DC44C916F6B9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9DDB22F-9A0F-7A81-7F6F-20AF56F00C50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EDDD4DB-2E24-62E8-7448-7510FE413233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3F889E-8BD9-1F2C-8A5D-78D373E7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803" y="0"/>
            <a:ext cx="4522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formats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CSV &gt; parquet</a:t>
              </a:r>
              <a:endParaRPr lang="pl-PL" sz="140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DCD8C7EA-8794-CC7E-42A3-39FCADC2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49" y="915406"/>
            <a:ext cx="5084105" cy="33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C3F5BFEB-6FBC-322B-17DE-C71B78E8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60" y="1312602"/>
            <a:ext cx="5838481" cy="32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010C4-0C43-6386-26F1-91764D662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4A86ED1A-0FCB-8200-65CA-A066BD1276E8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17398B2-2F90-6635-9200-FB9EEDF71AF4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4A8AC837-69AE-7DF5-DEAA-E0E9870F2F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AD951C5-8BA3-C33B-16FC-98DCF17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128F0A8D-0E99-0D03-54BE-BF6C5DD4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17295"/>
            <a:ext cx="3735888" cy="180394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D259D7A-0361-4464-CBC3-82720A44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60344"/>
            <a:ext cx="4800600" cy="18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6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00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5AB13F2-568D-4976-2944-3046ECFC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836"/>
            <a:ext cx="7772400" cy="48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preparation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CD55934-3D72-81E7-182B-0E591B3F9CCB}"/>
              </a:ext>
            </a:extLst>
          </p:cNvPr>
          <p:cNvGrpSpPr/>
          <p:nvPr/>
        </p:nvGrpSpPr>
        <p:grpSpPr>
          <a:xfrm>
            <a:off x="3670029" y="1602466"/>
            <a:ext cx="4543336" cy="566057"/>
            <a:chOff x="4384764" y="957942"/>
            <a:chExt cx="4543336" cy="566057"/>
          </a:xfrm>
        </p:grpSpPr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B523AC7F-74F1-77AE-15AD-6A91EC4C9FEE}"/>
                </a:ext>
              </a:extLst>
            </p:cNvPr>
            <p:cNvSpPr/>
            <p:nvPr/>
          </p:nvSpPr>
          <p:spPr>
            <a:xfrm>
              <a:off x="4572000" y="957942"/>
              <a:ext cx="4356100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F07F24-0E34-E23A-20B5-A3748B159BD7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E6F0483E-5DA5-A938-6BE1-4FAF880B1BD5}"/>
                </a:ext>
              </a:extLst>
            </p:cNvPr>
            <p:cNvSpPr txBox="1"/>
            <p:nvPr/>
          </p:nvSpPr>
          <p:spPr>
            <a:xfrm>
              <a:off x="5082913" y="1087081"/>
              <a:ext cx="3429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dirty="0"/>
                <a:t>Data </a:t>
              </a:r>
              <a:r>
                <a:rPr lang="pl-PL" sz="1400" dirty="0" err="1"/>
                <a:t>transformation</a:t>
              </a:r>
              <a:endParaRPr lang="pl-PL" sz="1400" dirty="0"/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4C2A9F-A106-C659-AF8E-36EC6B5ADAED}"/>
              </a:ext>
            </a:extLst>
          </p:cNvPr>
          <p:cNvGrpSpPr/>
          <p:nvPr/>
        </p:nvGrpSpPr>
        <p:grpSpPr>
          <a:xfrm>
            <a:off x="3670029" y="2611995"/>
            <a:ext cx="4543336" cy="566057"/>
            <a:chOff x="4384764" y="957942"/>
            <a:chExt cx="4543336" cy="566057"/>
          </a:xfrm>
        </p:grpSpPr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859ECCE3-3BC6-60CD-C7E1-C7DE37898701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FA3592B-6778-31FB-1742-AA9F4B2DDFBF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C83C84BD-81EE-C3CC-098A-A4CC43B41DE2}"/>
                </a:ext>
              </a:extLst>
            </p:cNvPr>
            <p:cNvSpPr txBox="1"/>
            <p:nvPr/>
          </p:nvSpPr>
          <p:spPr>
            <a:xfrm>
              <a:off x="5082913" y="1087081"/>
              <a:ext cx="3845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Feature</a:t>
              </a:r>
              <a:r>
                <a:rPr lang="pl-PL" sz="14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7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simple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report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103370" y="1325881"/>
            <a:ext cx="4491989" cy="230886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200">
                <a:solidFill>
                  <a:schemeClr val="tx1"/>
                </a:solidFill>
              </a:rPr>
              <a:t>SELECT </a:t>
            </a:r>
          </a:p>
          <a:p>
            <a:r>
              <a:rPr lang="pl-PL" sz="1200">
                <a:solidFill>
                  <a:schemeClr val="tx1"/>
                </a:solidFill>
              </a:rPr>
              <a:t>    invoice_and_item_number,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date,</a:t>
            </a:r>
          </a:p>
          <a:p>
            <a:r>
              <a:rPr lang="pl-PL" sz="1200">
                <a:solidFill>
                  <a:schemeClr val="tx1"/>
                </a:solidFill>
              </a:rPr>
              <a:t>    store_number,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item_description,</a:t>
            </a:r>
          </a:p>
          <a:p>
            <a:r>
              <a:rPr lang="pl-PL" sz="1200">
                <a:solidFill>
                  <a:schemeClr val="tx1"/>
                </a:solidFill>
              </a:rPr>
              <a:t>    bottles_sold,</a:t>
            </a:r>
          </a:p>
          <a:p>
            <a:r>
              <a:rPr lang="pl-PL" sz="1200">
                <a:solidFill>
                  <a:schemeClr val="tx1"/>
                </a:solidFill>
              </a:rPr>
              <a:t>    sale_dollars</a:t>
            </a:r>
          </a:p>
          <a:p>
            <a:r>
              <a:rPr lang="pl-PL" sz="1200">
                <a:solidFill>
                  <a:schemeClr val="tx1"/>
                </a:solidFill>
              </a:rPr>
              <a:t>FROM</a:t>
            </a:r>
          </a:p>
          <a:p>
            <a:r>
              <a:rPr lang="pl-PL" sz="1200">
                <a:solidFill>
                  <a:schemeClr val="tx1"/>
                </a:solidFill>
              </a:rPr>
              <a:t>  `bigdata2024-420908.iowa.sales`</a:t>
            </a:r>
          </a:p>
          <a:p>
            <a:r>
              <a:rPr lang="pl-PL" sz="1200">
                <a:solidFill>
                  <a:schemeClr val="tx1"/>
                </a:solidFill>
              </a:rPr>
              <a:t>LIMIT </a:t>
            </a:r>
          </a:p>
          <a:p>
            <a:r>
              <a:rPr lang="pl-PL" sz="1200">
                <a:solidFill>
                  <a:schemeClr val="tx1"/>
                </a:solidFill>
              </a:rPr>
              <a:t>  5</a:t>
            </a:r>
          </a:p>
        </p:txBody>
      </p:sp>
    </p:spTree>
    <p:extLst>
      <p:ext uri="{BB962C8B-B14F-4D97-AF65-F5344CB8AC3E}">
        <p14:creationId xmlns:p14="http://schemas.microsoft.com/office/powerpoint/2010/main" val="372222932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312</Words>
  <Application>Microsoft Macintosh PowerPoint</Application>
  <PresentationFormat>Pokaz na ekranie (16:9)</PresentationFormat>
  <Paragraphs>88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Helvetica Neue Condensed</vt:lpstr>
      <vt:lpstr>1_Default Theme</vt:lpstr>
      <vt:lpstr>Complexity: data</vt:lpstr>
      <vt:lpstr>Extraction</vt:lpstr>
      <vt:lpstr>Prezentacja programu PowerPoint</vt:lpstr>
      <vt:lpstr>Prezentacja programu PowerPoint</vt:lpstr>
      <vt:lpstr>Prezentacja programu PowerPoint</vt:lpstr>
      <vt:lpstr>Processing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Pipelines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162</cp:revision>
  <dcterms:created xsi:type="dcterms:W3CDTF">2020-11-07T07:11:25Z</dcterms:created>
  <dcterms:modified xsi:type="dcterms:W3CDTF">2025-10-31T13:28:21Z</dcterms:modified>
</cp:coreProperties>
</file>